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10059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0189" autoAdjust="0"/>
  </p:normalViewPr>
  <p:slideViewPr>
    <p:cSldViewPr snapToGrid="0">
      <p:cViewPr varScale="1">
        <p:scale>
          <a:sx n="58" d="100"/>
          <a:sy n="58" d="100"/>
        </p:scale>
        <p:origin x="221" y="53"/>
      </p:cViewPr>
      <p:guideLst/>
    </p:cSldViewPr>
  </p:slideViewPr>
  <p:notesTextViewPr>
    <p:cViewPr>
      <p:scale>
        <a:sx n="1" d="1"/>
        <a:sy n="1" d="1"/>
      </p:scale>
      <p:origin x="0" y="-66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365"/>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sz="quarter" idx="1"/>
          </p:nvPr>
        </p:nvSpPr>
        <p:spPr>
          <a:xfrm>
            <a:off x="3884602" y="0"/>
            <a:ext cx="2971801" cy="504365"/>
          </a:xfrm>
          <a:prstGeom prst="rect">
            <a:avLst/>
          </a:prstGeom>
        </p:spPr>
        <p:txBody>
          <a:bodyPr vert="horz" lIns="92336" tIns="46168" rIns="92336" bIns="46168" rtlCol="0"/>
          <a:lstStyle>
            <a:lvl1pPr algn="r">
              <a:defRPr sz="1200"/>
            </a:lvl1pPr>
          </a:lstStyle>
          <a:p>
            <a:endParaRPr lang="en-GB"/>
          </a:p>
        </p:txBody>
      </p:sp>
      <p:sp>
        <p:nvSpPr>
          <p:cNvPr id="4" name="Footer Placeholder 3"/>
          <p:cNvSpPr>
            <a:spLocks noGrp="1"/>
          </p:cNvSpPr>
          <p:nvPr>
            <p:ph type="ftr" sz="quarter" idx="2"/>
          </p:nvPr>
        </p:nvSpPr>
        <p:spPr>
          <a:xfrm>
            <a:off x="0" y="9555624"/>
            <a:ext cx="2971801" cy="504365"/>
          </a:xfrm>
          <a:prstGeom prst="rect">
            <a:avLst/>
          </a:prstGeom>
        </p:spPr>
        <p:txBody>
          <a:bodyPr vert="horz" lIns="92336" tIns="46168" rIns="92336" bIns="46168" rtlCol="0" anchor="b"/>
          <a:lstStyle>
            <a:lvl1pPr algn="l">
              <a:defRPr sz="1200"/>
            </a:lvl1pPr>
          </a:lstStyle>
          <a:p>
            <a:endParaRPr lang="en-GB"/>
          </a:p>
        </p:txBody>
      </p:sp>
      <p:sp>
        <p:nvSpPr>
          <p:cNvPr id="5" name="Slide Number Placeholder 4"/>
          <p:cNvSpPr>
            <a:spLocks noGrp="1"/>
          </p:cNvSpPr>
          <p:nvPr>
            <p:ph type="sldNum" sz="quarter" idx="3"/>
          </p:nvPr>
        </p:nvSpPr>
        <p:spPr>
          <a:xfrm>
            <a:off x="3884602" y="9555624"/>
            <a:ext cx="2971801" cy="504365"/>
          </a:xfrm>
          <a:prstGeom prst="rect">
            <a:avLst/>
          </a:prstGeom>
        </p:spPr>
        <p:txBody>
          <a:bodyPr vert="horz" lIns="92336" tIns="46168" rIns="92336" bIns="46168" rtlCol="0" anchor="b"/>
          <a:lstStyle>
            <a:lvl1pPr algn="r">
              <a:defRPr sz="1200"/>
            </a:lvl1pPr>
          </a:lstStyle>
          <a:p>
            <a:fld id="{CE7282E1-29E4-4736-B933-F53C153933F6}" type="slidenum">
              <a:rPr lang="en-GB" smtClean="0"/>
              <a:t>‹#›</a:t>
            </a:fld>
            <a:endParaRPr lang="en-GB"/>
          </a:p>
        </p:txBody>
      </p:sp>
    </p:spTree>
    <p:extLst>
      <p:ext uri="{BB962C8B-B14F-4D97-AF65-F5344CB8AC3E}">
        <p14:creationId xmlns:p14="http://schemas.microsoft.com/office/powerpoint/2010/main" val="13370604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746"/>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idx="1"/>
          </p:nvPr>
        </p:nvSpPr>
        <p:spPr>
          <a:xfrm>
            <a:off x="3884613" y="0"/>
            <a:ext cx="2971801" cy="504746"/>
          </a:xfrm>
          <a:prstGeom prst="rect">
            <a:avLst/>
          </a:prstGeom>
        </p:spPr>
        <p:txBody>
          <a:bodyPr vert="horz" lIns="92336" tIns="46168" rIns="92336" bIns="46168" rtlCol="0"/>
          <a:lstStyle>
            <a:lvl1pPr algn="r">
              <a:defRPr sz="1200"/>
            </a:lvl1pPr>
          </a:lstStyle>
          <a:p>
            <a:endParaRPr lang="en-GB"/>
          </a:p>
        </p:txBody>
      </p:sp>
      <p:sp>
        <p:nvSpPr>
          <p:cNvPr id="4" name="Slide Image Placeholder 3"/>
          <p:cNvSpPr>
            <a:spLocks noGrp="1" noRot="1" noChangeAspect="1"/>
          </p:cNvSpPr>
          <p:nvPr>
            <p:ph type="sldImg" idx="2"/>
          </p:nvPr>
        </p:nvSpPr>
        <p:spPr>
          <a:xfrm>
            <a:off x="411163" y="1257300"/>
            <a:ext cx="6035675" cy="3395663"/>
          </a:xfrm>
          <a:prstGeom prst="rect">
            <a:avLst/>
          </a:prstGeom>
          <a:noFill/>
          <a:ln w="12700">
            <a:solidFill>
              <a:prstClr val="black"/>
            </a:solidFill>
          </a:ln>
        </p:spPr>
        <p:txBody>
          <a:bodyPr vert="horz" lIns="92336" tIns="46168" rIns="92336" bIns="46168" rtlCol="0" anchor="ctr"/>
          <a:lstStyle/>
          <a:p>
            <a:endParaRPr lang="en-GB"/>
          </a:p>
        </p:txBody>
      </p:sp>
      <p:sp>
        <p:nvSpPr>
          <p:cNvPr id="5" name="Notes Placeholder 4"/>
          <p:cNvSpPr>
            <a:spLocks noGrp="1"/>
          </p:cNvSpPr>
          <p:nvPr>
            <p:ph type="body" sz="quarter" idx="3"/>
          </p:nvPr>
        </p:nvSpPr>
        <p:spPr>
          <a:xfrm>
            <a:off x="685801" y="4841370"/>
            <a:ext cx="5486400" cy="3961120"/>
          </a:xfrm>
          <a:prstGeom prst="rect">
            <a:avLst/>
          </a:prstGeom>
        </p:spPr>
        <p:txBody>
          <a:bodyPr vert="horz" lIns="92336" tIns="46168" rIns="92336" bIns="461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55243"/>
            <a:ext cx="2971801" cy="504745"/>
          </a:xfrm>
          <a:prstGeom prst="rect">
            <a:avLst/>
          </a:prstGeom>
        </p:spPr>
        <p:txBody>
          <a:bodyPr vert="horz" lIns="92336" tIns="46168" rIns="92336" bIns="46168"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555243"/>
            <a:ext cx="2971801" cy="504745"/>
          </a:xfrm>
          <a:prstGeom prst="rect">
            <a:avLst/>
          </a:prstGeom>
        </p:spPr>
        <p:txBody>
          <a:bodyPr vert="horz" lIns="92336" tIns="46168" rIns="92336" bIns="46168" rtlCol="0" anchor="b"/>
          <a:lstStyle>
            <a:lvl1pPr algn="r">
              <a:defRPr sz="1200"/>
            </a:lvl1pPr>
          </a:lstStyle>
          <a:p>
            <a:fld id="{D23DC963-9104-42D8-950B-1857B53AE0B7}" type="slidenum">
              <a:rPr lang="en-GB" smtClean="0"/>
              <a:t>‹#›</a:t>
            </a:fld>
            <a:endParaRPr lang="en-GB"/>
          </a:p>
        </p:txBody>
      </p:sp>
    </p:spTree>
    <p:extLst>
      <p:ext uri="{BB962C8B-B14F-4D97-AF65-F5344CB8AC3E}">
        <p14:creationId xmlns:p14="http://schemas.microsoft.com/office/powerpoint/2010/main" val="778612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4. CUKOR, FŰSZEREK ÉS EGYÉB FINOMSÁGOK</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TÉMA: </a:t>
            </a:r>
            <a:r>
              <a:rPr lang="hu-HU" sz="1200" kern="1200" dirty="0" smtClean="0">
                <a:solidFill>
                  <a:schemeClr val="tx1"/>
                </a:solidFill>
                <a:effectLst/>
                <a:latin typeface="+mn-lt"/>
                <a:ea typeface="+mn-ea"/>
                <a:cs typeface="+mn-cs"/>
              </a:rPr>
              <a:t> az egészséges táplálkozás </a:t>
            </a:r>
          </a:p>
          <a:p>
            <a:r>
              <a:rPr lang="hu-HU" sz="1200" b="1" kern="1200" dirty="0" smtClean="0">
                <a:solidFill>
                  <a:schemeClr val="tx1"/>
                </a:solidFill>
                <a:effectLst/>
                <a:latin typeface="+mn-lt"/>
                <a:ea typeface="+mn-ea"/>
                <a:cs typeface="+mn-cs"/>
              </a:rPr>
              <a:t>Cél:</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 tinik ismerjék fel, hogy személyes felelősséggel tartoznak egészségükért.  </a:t>
            </a:r>
          </a:p>
          <a:p>
            <a:r>
              <a:rPr lang="hu-HU" sz="1200" kern="1200" dirty="0" smtClean="0">
                <a:solidFill>
                  <a:schemeClr val="tx1"/>
                </a:solidFill>
                <a:effectLst/>
                <a:latin typeface="+mn-lt"/>
                <a:ea typeface="+mn-ea"/>
                <a:cs typeface="+mn-cs"/>
              </a:rPr>
              <a:t>- Ismerjék fel egészségtelen szokásaikat, és annak módját, hogy eldöntsék, mi egészséges és mi nem az. </a:t>
            </a:r>
          </a:p>
          <a:p>
            <a:r>
              <a:rPr lang="hu-HU" sz="1200" kern="1200" dirty="0" smtClean="0">
                <a:solidFill>
                  <a:schemeClr val="tx1"/>
                </a:solidFill>
                <a:effectLst/>
                <a:latin typeface="+mn-lt"/>
                <a:ea typeface="+mn-ea"/>
                <a:cs typeface="+mn-cs"/>
              </a:rPr>
              <a:t>- Felismerjék az egészséges életmód előnyeit.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Háttérinformációk </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egészség a helyreállított élet, amilyennek azt Isten teremtette. Az egészségmegőrzés a szenvedés enyhítésével, gyógyítással, betegségmegelőzéssel és amennyire lehetséges, az élet meghosszabbításával foglalkozik. </a:t>
            </a:r>
          </a:p>
          <a:p>
            <a:r>
              <a:rPr lang="hu-HU" sz="1200" kern="1200" dirty="0" smtClean="0">
                <a:solidFill>
                  <a:schemeClr val="tx1"/>
                </a:solidFill>
                <a:effectLst/>
                <a:latin typeface="+mn-lt"/>
                <a:ea typeface="+mn-ea"/>
                <a:cs typeface="+mn-cs"/>
              </a:rPr>
              <a:t>A Bibliában megtaláljuk Isten tervének az emberi életre szóló kinyilatkoztatását. Ennek értelmében törekszünk az élet minden területének javítására, fizikai, lelki, társadalmi és szellemi vonatkozásban egyaránt.</a:t>
            </a:r>
          </a:p>
          <a:p>
            <a:r>
              <a:rPr lang="hu-HU" sz="1200" kern="1200" dirty="0" smtClean="0">
                <a:solidFill>
                  <a:schemeClr val="tx1"/>
                </a:solidFill>
                <a:effectLst/>
                <a:latin typeface="+mn-lt"/>
                <a:ea typeface="+mn-ea"/>
                <a:cs typeface="+mn-cs"/>
              </a:rPr>
              <a:t>A tinédzser hölgyek megtanulják, hogyan maradjanak jó erőben, hogyan törődjenek magukkal. Általában nagyobb hangsúly esik a külső megjelenésre, de a tiniknél ez normális. Egy tizenkét éves nem tud túl sokat az egészségről. A gyerekek a szüleiktől tanulnak. Ez is normális. Csak akkor aggódom, amikor egyáltalán semmi fogalmuk nincs arról, mi egészséges, és mi nem.  Ha maguk a szülők sem tudják, mi egészségtelen és rossz szokásaik vannak, akkor természetes, hogy gyerekeik sincsenek tisztában vele.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Általános iránymutatás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Táplálkozás/élelmiszerek </a:t>
            </a:r>
          </a:p>
          <a:p>
            <a:pPr lvl="0"/>
            <a:r>
              <a:rPr lang="hu-HU" sz="1200" kern="1200" dirty="0" smtClean="0">
                <a:solidFill>
                  <a:schemeClr val="tx1"/>
                </a:solidFill>
                <a:effectLst/>
                <a:latin typeface="+mn-lt"/>
                <a:ea typeface="+mn-ea"/>
                <a:cs typeface="+mn-cs"/>
              </a:rPr>
              <a:t>Együnk sok gyümölcsöt és zöldséget!</a:t>
            </a:r>
          </a:p>
          <a:p>
            <a:pPr lvl="0"/>
            <a:r>
              <a:rPr lang="hu-HU" sz="1200" kern="1200" dirty="0" smtClean="0">
                <a:solidFill>
                  <a:schemeClr val="tx1"/>
                </a:solidFill>
                <a:effectLst/>
                <a:latin typeface="+mn-lt"/>
                <a:ea typeface="+mn-ea"/>
                <a:cs typeface="+mn-cs"/>
              </a:rPr>
              <a:t>Mindig reggelizzünk!</a:t>
            </a:r>
          </a:p>
          <a:p>
            <a:pPr lvl="0"/>
            <a:r>
              <a:rPr lang="hu-HU" sz="1200" kern="1200" dirty="0" smtClean="0">
                <a:solidFill>
                  <a:schemeClr val="tx1"/>
                </a:solidFill>
                <a:effectLst/>
                <a:latin typeface="+mn-lt"/>
                <a:ea typeface="+mn-ea"/>
                <a:cs typeface="+mn-cs"/>
              </a:rPr>
              <a:t>Tartózkodjunk a zsírtól, cukortól, sótól, de ne mindenféle zsiradéktól!</a:t>
            </a:r>
          </a:p>
          <a:p>
            <a:r>
              <a:rPr lang="hu-HU" sz="1200" b="1" kern="1200" dirty="0" smtClean="0">
                <a:solidFill>
                  <a:schemeClr val="tx1"/>
                </a:solidFill>
                <a:effectLst/>
                <a:latin typeface="+mn-lt"/>
                <a:ea typeface="+mn-ea"/>
                <a:cs typeface="+mn-cs"/>
              </a:rPr>
              <a:t>Testedzés</a:t>
            </a:r>
          </a:p>
          <a:p>
            <a:pPr lvl="0"/>
            <a:r>
              <a:rPr lang="hu-HU" sz="1200" kern="1200" dirty="0" smtClean="0">
                <a:solidFill>
                  <a:schemeClr val="tx1"/>
                </a:solidFill>
                <a:effectLst/>
                <a:latin typeface="+mn-lt"/>
                <a:ea typeface="+mn-ea"/>
                <a:cs typeface="+mn-cs"/>
              </a:rPr>
              <a:t>hetente ötször</a:t>
            </a:r>
          </a:p>
          <a:p>
            <a:pPr lvl="0"/>
            <a:r>
              <a:rPr lang="hu-HU" sz="1200" kern="1200" dirty="0" smtClean="0">
                <a:solidFill>
                  <a:schemeClr val="tx1"/>
                </a:solidFill>
                <a:effectLst/>
                <a:latin typeface="+mn-lt"/>
                <a:ea typeface="+mn-ea"/>
                <a:cs typeface="+mn-cs"/>
              </a:rPr>
              <a:t>legalább 30 percig (a cél 60perc)</a:t>
            </a:r>
          </a:p>
          <a:p>
            <a:pPr lvl="0"/>
            <a:r>
              <a:rPr lang="hu-HU" sz="1200" kern="1200" dirty="0" smtClean="0">
                <a:solidFill>
                  <a:schemeClr val="tx1"/>
                </a:solidFill>
                <a:effectLst/>
                <a:latin typeface="+mn-lt"/>
                <a:ea typeface="+mn-ea"/>
                <a:cs typeface="+mn-cs"/>
              </a:rPr>
              <a:t>még jobb a szabadban tartózkodni: friss levegőn és napfényben</a:t>
            </a:r>
          </a:p>
          <a:p>
            <a:r>
              <a:rPr lang="hu-HU" sz="1200" b="1" kern="1200" dirty="0" smtClean="0">
                <a:solidFill>
                  <a:schemeClr val="tx1"/>
                </a:solidFill>
                <a:effectLst/>
                <a:latin typeface="+mn-lt"/>
                <a:ea typeface="+mn-ea"/>
                <a:cs typeface="+mn-cs"/>
              </a:rPr>
              <a:t>Víz</a:t>
            </a:r>
          </a:p>
          <a:p>
            <a:pPr lvl="0"/>
            <a:r>
              <a:rPr lang="hu-HU" sz="1200" kern="1200" dirty="0" smtClean="0">
                <a:solidFill>
                  <a:schemeClr val="tx1"/>
                </a:solidFill>
                <a:effectLst/>
                <a:latin typeface="+mn-lt"/>
                <a:ea typeface="+mn-ea"/>
                <a:cs typeface="+mn-cs"/>
              </a:rPr>
              <a:t>Igyunk sok vizet! </a:t>
            </a:r>
          </a:p>
          <a:p>
            <a:r>
              <a:rPr lang="hu-HU" sz="1200" b="1" kern="1200" noProof="0" dirty="0" smtClean="0">
                <a:solidFill>
                  <a:schemeClr val="tx1"/>
                </a:solidFill>
                <a:effectLst/>
                <a:latin typeface="+mn-lt"/>
                <a:ea typeface="+mn-ea"/>
                <a:cs typeface="+mn-cs"/>
              </a:rPr>
              <a:t>Tisztálkodás</a:t>
            </a:r>
          </a:p>
          <a:p>
            <a:pPr lvl="0"/>
            <a:r>
              <a:rPr lang="hu-HU" sz="1200" kern="1200" noProof="0" dirty="0" smtClean="0">
                <a:solidFill>
                  <a:schemeClr val="tx1"/>
                </a:solidFill>
                <a:effectLst/>
                <a:latin typeface="+mn-lt"/>
                <a:ea typeface="+mn-ea"/>
                <a:cs typeface="+mn-cs"/>
              </a:rPr>
              <a:t>Zuhanyozzunk minden második nap, de legalább hetente kétszer</a:t>
            </a:r>
            <a:r>
              <a:rPr lang="en-GB" sz="1200" kern="1200" dirty="0" smtClean="0">
                <a:solidFill>
                  <a:schemeClr val="tx1"/>
                </a:solidFill>
                <a:effectLst/>
                <a:latin typeface="+mn-lt"/>
                <a:ea typeface="+mn-ea"/>
                <a:cs typeface="+mn-cs"/>
              </a:rPr>
              <a:t>!</a:t>
            </a:r>
            <a:endParaRPr lang="hu-HU" sz="1200" kern="1200" dirty="0" smtClean="0">
              <a:solidFill>
                <a:schemeClr val="tx1"/>
              </a:solidFill>
              <a:effectLst/>
              <a:latin typeface="+mn-lt"/>
              <a:ea typeface="+mn-ea"/>
              <a:cs typeface="+mn-cs"/>
            </a:endParaRPr>
          </a:p>
          <a:p>
            <a:pPr lvl="0"/>
            <a:r>
              <a:rPr lang="hu-HU" sz="1200" kern="1200" noProof="0" dirty="0" smtClean="0">
                <a:solidFill>
                  <a:schemeClr val="tx1"/>
                </a:solidFill>
                <a:effectLst/>
                <a:latin typeface="+mn-lt"/>
                <a:ea typeface="+mn-ea"/>
                <a:cs typeface="+mn-cs"/>
              </a:rPr>
              <a:t>Naponta kétszer mossunk fogat</a:t>
            </a:r>
            <a:r>
              <a:rPr lang="en-GB" sz="1200" kern="1200" dirty="0" smtClean="0">
                <a:solidFill>
                  <a:schemeClr val="tx1"/>
                </a:solidFill>
                <a:effectLst/>
                <a:latin typeface="+mn-lt"/>
                <a:ea typeface="+mn-ea"/>
                <a:cs typeface="+mn-cs"/>
              </a:rPr>
              <a:t>!</a:t>
            </a:r>
            <a:endParaRPr lang="hu-HU" sz="1200" kern="1200" dirty="0" smtClean="0">
              <a:solidFill>
                <a:schemeClr val="tx1"/>
              </a:solidFill>
              <a:effectLst/>
              <a:latin typeface="+mn-lt"/>
              <a:ea typeface="+mn-ea"/>
              <a:cs typeface="+mn-cs"/>
            </a:endParaRPr>
          </a:p>
          <a:p>
            <a:r>
              <a:rPr lang="hu-HU" sz="1200" b="1" kern="1200" noProof="0" dirty="0" smtClean="0">
                <a:solidFill>
                  <a:schemeClr val="tx1"/>
                </a:solidFill>
                <a:effectLst/>
                <a:latin typeface="+mn-lt"/>
                <a:ea typeface="+mn-ea"/>
                <a:cs typeface="+mn-cs"/>
              </a:rPr>
              <a:t>Pihenés</a:t>
            </a:r>
          </a:p>
          <a:p>
            <a:pPr lvl="0"/>
            <a:r>
              <a:rPr lang="hu-HU" sz="1200" kern="1200" noProof="0" dirty="0" smtClean="0">
                <a:solidFill>
                  <a:schemeClr val="tx1"/>
                </a:solidFill>
                <a:effectLst/>
                <a:latin typeface="+mn-lt"/>
                <a:ea typeface="+mn-ea"/>
                <a:cs typeface="+mn-cs"/>
              </a:rPr>
              <a:t>Aludjunk legalább nyolc órát naponta</a:t>
            </a:r>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pPr lvl="0"/>
            <a:r>
              <a:rPr lang="hu-HU" sz="1200" kern="1200" noProof="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 </a:t>
            </a:r>
            <a:r>
              <a:rPr lang="hu-HU" sz="1200" kern="1200" noProof="0" dirty="0" smtClean="0">
                <a:solidFill>
                  <a:schemeClr val="tx1"/>
                </a:solidFill>
                <a:effectLst/>
                <a:latin typeface="+mn-lt"/>
                <a:ea typeface="+mn-ea"/>
                <a:cs typeface="+mn-cs"/>
              </a:rPr>
              <a:t>tinédzsereknek általában többre v</a:t>
            </a:r>
            <a:r>
              <a:rPr lang="en-GB" sz="1200" kern="1200" dirty="0" smtClean="0">
                <a:solidFill>
                  <a:schemeClr val="tx1"/>
                </a:solidFill>
                <a:effectLst/>
                <a:latin typeface="+mn-lt"/>
                <a:ea typeface="+mn-ea"/>
                <a:cs typeface="+mn-cs"/>
              </a:rPr>
              <a:t>an </a:t>
            </a:r>
            <a:r>
              <a:rPr lang="hu-HU" sz="1200" kern="1200" noProof="0" dirty="0" smtClean="0">
                <a:solidFill>
                  <a:schemeClr val="tx1"/>
                </a:solidFill>
                <a:effectLst/>
                <a:latin typeface="+mn-lt"/>
                <a:ea typeface="+mn-ea"/>
                <a:cs typeface="+mn-cs"/>
              </a:rPr>
              <a:t>szükségük</a:t>
            </a:r>
            <a:r>
              <a:rPr lang="en-GB" sz="1200" kern="1200" dirty="0" smtClean="0">
                <a:solidFill>
                  <a:schemeClr val="tx1"/>
                </a:solidFill>
                <a:effectLst/>
                <a:latin typeface="+mn-lt"/>
                <a:ea typeface="+mn-ea"/>
                <a:cs typeface="+mn-cs"/>
              </a:rPr>
              <a:t>: </a:t>
            </a:r>
            <a:r>
              <a:rPr lang="hu-HU" sz="1200" kern="1200" noProof="0" dirty="0" smtClean="0">
                <a:solidFill>
                  <a:schemeClr val="tx1"/>
                </a:solidFill>
                <a:effectLst/>
                <a:latin typeface="+mn-lt"/>
                <a:ea typeface="+mn-ea"/>
                <a:cs typeface="+mn-cs"/>
              </a:rPr>
              <a:t>kilenc-tíz órára</a:t>
            </a:r>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A vízről, a testedzésről, a pihenésről és tisztálkodásról külön tanulmányaink vannak</a:t>
            </a:r>
            <a:r>
              <a:rPr lang="en-GB" sz="1200" kern="1200" dirty="0" smtClean="0">
                <a:solidFill>
                  <a:schemeClr val="tx1"/>
                </a:solidFill>
                <a:effectLst/>
                <a:latin typeface="+mn-lt"/>
                <a:ea typeface="+mn-ea"/>
                <a:cs typeface="+mn-cs"/>
              </a:rPr>
              <a:t>.  </a:t>
            </a:r>
            <a:r>
              <a:rPr lang="en-GB" sz="1200" b="1" u="sng" kern="1200" dirty="0" smtClean="0">
                <a:solidFill>
                  <a:schemeClr val="tx1"/>
                </a:solidFill>
                <a:effectLst/>
                <a:latin typeface="+mn-lt"/>
                <a:ea typeface="+mn-ea"/>
                <a:cs typeface="+mn-cs"/>
              </a:rPr>
              <a:t/>
            </a:r>
            <a:br>
              <a:rPr lang="en-GB" sz="1200" b="1" u="sng" kern="1200" dirty="0" smtClean="0">
                <a:solidFill>
                  <a:schemeClr val="tx1"/>
                </a:solidFill>
                <a:effectLst/>
                <a:latin typeface="+mn-lt"/>
                <a:ea typeface="+mn-ea"/>
                <a:cs typeface="+mn-cs"/>
              </a:rPr>
            </a:br>
            <a:r>
              <a:rPr lang="hu-HU" sz="1200" b="1" kern="1200" noProof="0" dirty="0" err="1" smtClean="0">
                <a:solidFill>
                  <a:schemeClr val="tx1"/>
                </a:solidFill>
                <a:effectLst/>
                <a:latin typeface="+mn-lt"/>
                <a:ea typeface="+mn-ea"/>
                <a:cs typeface="+mn-cs"/>
              </a:rPr>
              <a:t>Háttér-informáci</a:t>
            </a:r>
            <a:r>
              <a:rPr lang="en-GB" sz="1200" b="1" kern="1200" dirty="0" smtClean="0">
                <a:solidFill>
                  <a:schemeClr val="tx1"/>
                </a:solidFill>
                <a:effectLst/>
                <a:latin typeface="+mn-lt"/>
                <a:ea typeface="+mn-ea"/>
                <a:cs typeface="+mn-cs"/>
              </a:rPr>
              <a:t>ó</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nem gond, ha a tinik időnként nem táplálkoznak, vagy élnek egészségesen. Mégis nagyon fontos ismerniük az egészséges élet alapelveit. Remélem, hogy ez a tanulmány segíteni fog nekik az öntudatosabb döntésekben. Ebben a tanulmányban az élelmiszerekkel, a pihenéssel, a testedzéssel és a vízzel foglalkozunk. Egy következő tanulmányban szeretnék a kockázatos viselkedéssel foglalkozni.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Jó tudni, hogy a 13 évesnél idősebb tinilányok 70% </a:t>
            </a:r>
            <a:r>
              <a:rPr lang="hu-HU" sz="1200" kern="1200" dirty="0" err="1"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 diétázik ilyen, vagy olyan módon. A „</a:t>
            </a:r>
            <a:r>
              <a:rPr lang="hu-HU" sz="1200" kern="1200" dirty="0" err="1" smtClean="0">
                <a:solidFill>
                  <a:schemeClr val="tx1"/>
                </a:solidFill>
                <a:effectLst/>
                <a:latin typeface="+mn-lt"/>
                <a:ea typeface="+mn-ea"/>
                <a:cs typeface="+mn-cs"/>
              </a:rPr>
              <a:t>Victoria’s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Secret</a:t>
            </a:r>
            <a:r>
              <a:rPr lang="hu-HU" sz="1200" kern="1200" dirty="0" smtClean="0">
                <a:solidFill>
                  <a:schemeClr val="tx1"/>
                </a:solidFill>
                <a:effectLst/>
                <a:latin typeface="+mn-lt"/>
                <a:ea typeface="+mn-ea"/>
                <a:cs typeface="+mn-cs"/>
              </a:rPr>
              <a:t>” bemutatóit nézik és egyéb topmodell-műsorokat. Szóval ez egy kényes téma! </a:t>
            </a:r>
          </a:p>
          <a:p>
            <a:r>
              <a:rPr lang="hu-HU" sz="1200" kern="1200" dirty="0" smtClean="0">
                <a:solidFill>
                  <a:schemeClr val="tx1"/>
                </a:solidFill>
                <a:effectLst/>
                <a:latin typeface="+mn-lt"/>
                <a:ea typeface="+mn-ea"/>
                <a:cs typeface="+mn-cs"/>
              </a:rPr>
              <a:t>Egyesek csak a kedvenceiket fogyasztják és semmi zöldséget. Mások csak hüvelyeseket esznek, és semmi zsiradékot.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1</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5306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Bemelegítő játék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Álljon a csoport a terem közepére!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Kérdéseket olvasunk fel hangosan. Válaszként a lányok a terem jobb, vagy bal oldalára állnak. (igen –baloldalra, nem- jobboldalra)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Szoktál reggelizni? </a:t>
            </a:r>
          </a:p>
          <a:p>
            <a:r>
              <a:rPr lang="hu-HU" sz="1200" kern="1200" dirty="0" smtClean="0">
                <a:solidFill>
                  <a:schemeClr val="tx1"/>
                </a:solidFill>
                <a:effectLst/>
                <a:latin typeface="+mn-lt"/>
                <a:ea typeface="+mn-ea"/>
                <a:cs typeface="+mn-cs"/>
              </a:rPr>
              <a:t>Szereted a cukorkát? </a:t>
            </a:r>
          </a:p>
          <a:p>
            <a:r>
              <a:rPr lang="hu-HU" sz="1200" kern="1200" dirty="0" smtClean="0">
                <a:solidFill>
                  <a:schemeClr val="tx1"/>
                </a:solidFill>
                <a:effectLst/>
                <a:latin typeface="+mn-lt"/>
                <a:ea typeface="+mn-ea"/>
                <a:cs typeface="+mn-cs"/>
              </a:rPr>
              <a:t>Ettél gyümölcsöt a múlt héten? </a:t>
            </a:r>
          </a:p>
          <a:p>
            <a:r>
              <a:rPr lang="hu-HU" sz="1200" kern="1200" dirty="0" smtClean="0">
                <a:solidFill>
                  <a:schemeClr val="tx1"/>
                </a:solidFill>
                <a:effectLst/>
                <a:latin typeface="+mn-lt"/>
                <a:ea typeface="+mn-ea"/>
                <a:cs typeface="+mn-cs"/>
              </a:rPr>
              <a:t>Almát, vagy mandarint? </a:t>
            </a:r>
          </a:p>
          <a:p>
            <a:r>
              <a:rPr lang="hu-HU" sz="1200" kern="1200" dirty="0" smtClean="0">
                <a:solidFill>
                  <a:schemeClr val="tx1"/>
                </a:solidFill>
                <a:effectLst/>
                <a:latin typeface="+mn-lt"/>
                <a:ea typeface="+mn-ea"/>
                <a:cs typeface="+mn-cs"/>
              </a:rPr>
              <a:t>Diétán voltál?   </a:t>
            </a:r>
          </a:p>
          <a:p>
            <a:r>
              <a:rPr lang="hu-HU" sz="1200" kern="1200" dirty="0" smtClean="0">
                <a:solidFill>
                  <a:schemeClr val="tx1"/>
                </a:solidFill>
                <a:effectLst/>
                <a:latin typeface="+mn-lt"/>
                <a:ea typeface="+mn-ea"/>
                <a:cs typeface="+mn-cs"/>
              </a:rPr>
              <a:t>Mi fontosabb, az egészség, vagy a szépség? </a:t>
            </a:r>
          </a:p>
          <a:p>
            <a:r>
              <a:rPr lang="hu-HU" sz="1200" kern="1200" dirty="0" smtClean="0">
                <a:solidFill>
                  <a:schemeClr val="tx1"/>
                </a:solidFill>
                <a:effectLst/>
                <a:latin typeface="+mn-lt"/>
                <a:ea typeface="+mn-ea"/>
                <a:cs typeface="+mn-cs"/>
              </a:rPr>
              <a:t>Ettél a múlt héten pizzát, vagy salátát? </a:t>
            </a:r>
          </a:p>
          <a:p>
            <a:r>
              <a:rPr lang="hu-HU" sz="1200" kern="1200" dirty="0" smtClean="0">
                <a:solidFill>
                  <a:schemeClr val="tx1"/>
                </a:solidFill>
                <a:effectLst/>
                <a:latin typeface="+mn-lt"/>
                <a:ea typeface="+mn-ea"/>
                <a:cs typeface="+mn-cs"/>
              </a:rPr>
              <a:t>Tésztát, vagy körtét? </a:t>
            </a: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Készthetünk hosszabb listát is, vagy igazíthatjuk a helyi szokásokhoz.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2</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64275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600" b="1" dirty="0" err="1" smtClean="0">
                <a:effectLst/>
                <a:latin typeface="Calibri" panose="020F0502020204030204" pitchFamily="34" charset="0"/>
                <a:ea typeface="Calibri" panose="020F0502020204030204" pitchFamily="34" charset="0"/>
                <a:cs typeface="Times New Roman" panose="02020603050405020304" pitchFamily="18" charset="0"/>
              </a:rPr>
              <a:t>Slow</a:t>
            </a:r>
            <a:r>
              <a:rPr lang="hu-HU"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b="1" dirty="0" err="1" smtClean="0">
                <a:effectLst/>
                <a:latin typeface="Calibri" panose="020F0502020204030204" pitchFamily="34" charset="0"/>
                <a:ea typeface="Calibri" panose="020F0502020204030204" pitchFamily="34" charset="0"/>
                <a:cs typeface="Times New Roman" panose="02020603050405020304" pitchFamily="18" charset="0"/>
              </a:rPr>
              <a:t>Food</a:t>
            </a:r>
            <a:r>
              <a:rPr lang="hu-HU"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(„lassú ételek”, egészséges és finom ételek fogyasztása normális tempóban, az étkezésre figyelve. A gyorséttermi kultúra ellentéte.)</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Milyen zöldséget ettetek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múlt héten</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Üljetek le, és beszéljétek meg a szomszédotokkal mikor, és milyen zöldséget ettetek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Egy perc múlva kérdezzük meg: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 Hallotta valamelyikőtök, hogy valaki hétszer is evett zöldséget a múlt héten?  </a:t>
            </a: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Ha semmi válasz, kérdezzünk rá hatra, ötre, négyre, </a:t>
            </a:r>
            <a:r>
              <a:rPr lang="hu-HU" sz="1600" i="1" noProof="0" dirty="0" err="1" smtClean="0">
                <a:effectLst/>
                <a:latin typeface="Calibri" panose="020F0502020204030204" pitchFamily="34" charset="0"/>
                <a:ea typeface="Calibri" panose="020F0502020204030204" pitchFamily="34" charset="0"/>
                <a:cs typeface="Times New Roman" panose="02020603050405020304" pitchFamily="18" charset="0"/>
              </a:rPr>
              <a:t>stb</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Foglaljuk össze és menjünk tovább</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Milyen az egészséges étel? Írjátok le nekem</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Írjunk jegyzeteket a táblára, vagy egy nagyobb papírlapra</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Wow,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köszönöm! Most már sejtitek mi a témánk. Az élelmiszerekről lesz szó</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Írjuk fel egy papírlapra: egészséges ételek</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Majd kérdezzük meg: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 milyen pozitív és negatív dolgokat mondhatunk el az egészséges ételekről?  </a:t>
            </a: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Adjunk papírt a lányoknak és töltsék ki a táblázatot</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Pozití</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v</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Negatí</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v</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jól érezzük tő</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le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magunka</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energiát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ad</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jobban tudunk </a:t>
            </a: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koncentráln</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i</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jobban</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teljesítünk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sportban</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és</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kedvteléseinkben</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is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erősebbnek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fittebbnek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érezzük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magunkat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ami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erősíti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az</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önbecsülést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kevesebb</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sót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cukrot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és</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zsírt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veszünk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magunkhoz</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tizstítani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és</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hámozni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kell</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több</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előkészületet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igényel</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(slow food)</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nem</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annyira</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finom</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dirty="0" smtClean="0">
                <a:effectLst/>
                <a:latin typeface="Calibri" panose="020F0502020204030204" pitchFamily="34" charset="0"/>
                <a:ea typeface="Calibri" panose="020F0502020204030204" pitchFamily="34" charset="0"/>
                <a:cs typeface="Times New Roman" panose="02020603050405020304" pitchFamily="18" charset="0"/>
              </a:rPr>
              <a:t>Összefoglalás</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tehát szerintetek az egészséges étel</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soroljuk fel a lányok válaszait!) Nagyszerű</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12 és 18 éves korotok között gyorsan, nagyot fogtok nőni. Fejlődésben vagytok, tehát nagyon fontos a megfelelő táplálkozás! Szeretnénk, ha jobban figyelnétek étkezési szokásaitokra, a fizikai mozgásra és általában az egészségre, mint a testsúlyotokra! Fel kell ismernetek, hogy az egészséges test sokféle formájú és méretű lehet.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dirty="0" smtClean="0">
                <a:effectLst/>
                <a:latin typeface="Calibri" panose="020F0502020204030204" pitchFamily="34" charset="0"/>
                <a:ea typeface="Calibri" panose="020F0502020204030204" pitchFamily="34" charset="0"/>
                <a:cs typeface="Times New Roman" panose="02020603050405020304" pitchFamily="18" charset="0"/>
              </a:rPr>
              <a:t>Osszunk ki a lányoknak kék és narancssárga kártyákat. A színes kártyákkal fognak szavazni.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Felsorolunk néhány étkezési szokást, és ti megmondjátok, melyik helyes, és melyik nem.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u="sng" dirty="0" smtClean="0">
                <a:effectLst/>
                <a:latin typeface="Calibri" panose="020F0502020204030204" pitchFamily="34" charset="0"/>
                <a:ea typeface="Calibri" panose="020F0502020204030204" pitchFamily="34" charset="0"/>
                <a:cs typeface="Times New Roman" panose="02020603050405020304" pitchFamily="18" charset="0"/>
              </a:rPr>
              <a:t>Melyik a jobb: együtt, vagy külön étkezni?</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Kék kártya: együtt enni, narancs : egyedül enni</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dirty="0" smtClean="0">
                <a:effectLst/>
                <a:latin typeface="Calibri" panose="020F0502020204030204" pitchFamily="34" charset="0"/>
                <a:ea typeface="Calibri" panose="020F0502020204030204" pitchFamily="34" charset="0"/>
                <a:cs typeface="Times New Roman" panose="02020603050405020304" pitchFamily="18" charset="0"/>
              </a:rPr>
              <a:t>Tanácsos együtt enni: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Az étkezések közös élvezete segít a jobb ételválasztásban.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A közös étkezések hatására pozitívabban láthatjuk az életet, növekedhet önbizalmunk, ami segíti az iskolai teljesítményt is.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Minél gyakrabban esztek együtt, annál jobb. A közös étkezés során társaságban is vagyunk, nem csak eszünk: megosztjuk élményeinket, visszajelzéseket is kapunk, megvitathatunk dolgokat. Ez mind segít!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i="1" dirty="0" smtClean="0">
                <a:effectLst/>
                <a:latin typeface="Calibri" panose="020F0502020204030204" pitchFamily="34" charset="0"/>
                <a:ea typeface="Calibri" panose="020F0502020204030204" pitchFamily="34" charset="0"/>
                <a:cs typeface="Times New Roman" panose="02020603050405020304" pitchFamily="18" charset="0"/>
              </a:rPr>
              <a:t>Háttér</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kutatások szerint az a gyermek, akinek családja  legalább egyszer közösen étkezik, kevésbé lesz hajlamos a „kockázatos” viselkedésre. (Dr. </a:t>
            </a:r>
            <a:r>
              <a:rPr lang="hu-HU" sz="1600" dirty="0" err="1" smtClean="0">
                <a:effectLst/>
                <a:latin typeface="Calibri" panose="020F0502020204030204" pitchFamily="34" charset="0"/>
                <a:ea typeface="Calibri" panose="020F0502020204030204" pitchFamily="34" charset="0"/>
                <a:cs typeface="Times New Roman" panose="02020603050405020304" pitchFamily="18" charset="0"/>
              </a:rPr>
              <a:t>Gary</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dirty="0" err="1" smtClean="0">
                <a:effectLst/>
                <a:latin typeface="Calibri" panose="020F0502020204030204" pitchFamily="34" charset="0"/>
                <a:ea typeface="Calibri" panose="020F0502020204030204" pitchFamily="34" charset="0"/>
                <a:cs typeface="Times New Roman" panose="02020603050405020304" pitchFamily="18" charset="0"/>
              </a:rPr>
              <a:t>Hopkins</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u="sng" dirty="0" smtClean="0">
                <a:effectLst/>
                <a:latin typeface="Calibri" panose="020F0502020204030204" pitchFamily="34" charset="0"/>
                <a:ea typeface="Calibri" panose="020F0502020204030204" pitchFamily="34" charset="0"/>
                <a:cs typeface="Times New Roman" panose="02020603050405020304" pitchFamily="18" charset="0"/>
              </a:rPr>
              <a:t>Minden nap </a:t>
            </a:r>
            <a:r>
              <a:rPr lang="hu-HU" sz="1600" u="sng" noProof="0" dirty="0" smtClean="0">
                <a:effectLst/>
                <a:latin typeface="Calibri" panose="020F0502020204030204" pitchFamily="34" charset="0"/>
                <a:ea typeface="Calibri" panose="020F0502020204030204" pitchFamily="34" charset="0"/>
                <a:cs typeface="Times New Roman" panose="02020603050405020304" pitchFamily="18" charset="0"/>
              </a:rPr>
              <a:t>reggelizek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Mutassák fel a lányok a színes kártyákat! kék –igen, narancs – ne</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m</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Étkezzünk naponta legalább háromszor, és a reggelivel kezdjük!  A rendszeres étkezés megakadályozza, hogy túlságosan éhesek legyünk. Ha nagyon éhesek vagyunk könnyebben választunk egészségtelen ételt. Soha ne menjünk éhesen bevásárolni, mert egészségtelen ennivalókat is összevásárolhatunk. Ha van ilyen tapasztalatunk, osszuk meg a tinikkel. A személyes történeteket nagyon értékelik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u="sng" noProof="0" dirty="0" smtClean="0">
                <a:effectLst/>
                <a:latin typeface="Calibri" panose="020F0502020204030204" pitchFamily="34" charset="0"/>
                <a:ea typeface="Calibri" panose="020F0502020204030204" pitchFamily="34" charset="0"/>
                <a:cs typeface="Times New Roman" panose="02020603050405020304" pitchFamily="18" charset="0"/>
              </a:rPr>
              <a:t>Fehér kenyér, vagy teljes kiőrlésű? </a:t>
            </a: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kék kártya –teljes kiőrlésű, narancs – fehér </a:t>
            </a:r>
            <a:r>
              <a:rPr lang="hu-HU" sz="1600" i="1" noProof="0" dirty="0" err="1" smtClean="0">
                <a:effectLst/>
                <a:latin typeface="Calibri" panose="020F0502020204030204" pitchFamily="34" charset="0"/>
                <a:ea typeface="Calibri" panose="020F0502020204030204" pitchFamily="34" charset="0"/>
                <a:cs typeface="Times New Roman" panose="02020603050405020304" pitchFamily="18" charset="0"/>
              </a:rPr>
              <a:t>kenyé</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r</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i="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Amikor csak lehet, a teljes kiőrlésű ételeket válasszuk! Magasabb a rost és tápanyagtartalmuk. Reggelire zabkását, vagy egyéb teljes kiőrlésű gabonapelyhet együnk! Teljes kiőrlésű lisztből készül kenyeret, </a:t>
            </a: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bagettet</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 zsömlét fogyasszunk! Szendvicseinket is ezekből készítsük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 pizza </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tulajdonképpen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fehér kenyé</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r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zöldségekkel és sajttal, ami nagyon zsíros</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Együnk sok zöldséget és gyümölcsöt is! A bogyósokat gabonakásával, a salátákat szendvicsben. Együnk sok répát, paradicsomot, céklát, és paprikát csak úgy önmagában is</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u="sng" noProof="0" dirty="0" smtClean="0">
                <a:effectLst/>
                <a:latin typeface="Calibri" panose="020F0502020204030204" pitchFamily="34" charset="0"/>
                <a:ea typeface="Calibri" panose="020F0502020204030204" pitchFamily="34" charset="0"/>
                <a:cs typeface="Times New Roman" panose="02020603050405020304" pitchFamily="18" charset="0"/>
              </a:rPr>
              <a:t>Csirke, vagy tofu?</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Használjuk a kék és narancs kártyákat</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Vegetáriánusként el kell mondanom: való igaz, hogy az adventisták az egészségügyi szokásaik miatt élnek hosszabb ideig, mint a nem adventisták. A legújabb kutatások szerint azonban a hús fogyasztását a vegetáriánusokéhoz hasonló nagy mennyiségű gyümölcs és zöldség-fogyasztással kiegészítő emberek életkilátásai is hasonlóak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gyümölcs és zöldség tehát védi az egészséget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A kevesebb hús fogyasztására ösztönző másik ok az állattartás módja. Erdőségeket irtanak ki, hogy a helyén kukoricát és szóját termesszenek a szarvasmarhák takarmányozásához</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Sokat segítene a világon, ha az emberek kevesebb húst ennének. Esetleg csak minden másnap és nem naponta. Mutassuk be másoknak is az egészségesebb életmódot! Motiváljuk őket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tinédzserek általában azért lesznek vegetáriánusok, mert szeretik az állatokat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Egy felnőtt számára maximum 10 dkg hús ajánlott naponta</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u="sng" noProof="0" dirty="0" smtClean="0">
                <a:effectLst/>
                <a:latin typeface="Calibri" panose="020F0502020204030204" pitchFamily="34" charset="0"/>
                <a:ea typeface="Calibri" panose="020F0502020204030204" pitchFamily="34" charset="0"/>
                <a:cs typeface="Times New Roman" panose="02020603050405020304" pitchFamily="18" charset="0"/>
              </a:rPr>
              <a:t>Vaj vagy olaj?</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Használjuk a kék és narancs kártyákat</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Kis mennyiségű telítetlen zsiradékfélére minden nap szükségünk van. A telítetlen zsírok általában folyékonyak (szobahőmérsékleten), míg a telítettek általában szilárdak. A telítetlen zsiradékok egészségesebbek. Vaj helyett inkább lágy margarint kenjünk a kenyérre!  Sütés-főzéshez pedig növényi olajat a vaj, vagy állati zsír helyett. A salátára is csak kevés öntetet tegyünk! Inkább szórjuk meg aprított, pirított magokkal! Csökkentsük a telített zsiradékban gazdag ételek fogyasztását, mint a </a:t>
            </a: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csipsz</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nacho</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 sütemény, fánk, tésztafélék, csokoládé és az olajban sült ételek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u="sng" noProof="0" dirty="0" smtClean="0">
                <a:effectLst/>
                <a:latin typeface="Calibri" panose="020F0502020204030204" pitchFamily="34" charset="0"/>
                <a:ea typeface="Calibri" panose="020F0502020204030204" pitchFamily="34" charset="0"/>
                <a:cs typeface="Times New Roman" panose="02020603050405020304" pitchFamily="18" charset="0"/>
              </a:rPr>
              <a:t>A TV előtt, vagy a </a:t>
            </a:r>
            <a:r>
              <a:rPr lang="hu-HU" sz="1600" u="sng" noProof="0" dirty="0" err="1" smtClean="0">
                <a:effectLst/>
                <a:latin typeface="Calibri" panose="020F0502020204030204" pitchFamily="34" charset="0"/>
                <a:ea typeface="Calibri" panose="020F0502020204030204" pitchFamily="34" charset="0"/>
                <a:cs typeface="Times New Roman" panose="02020603050405020304" pitchFamily="18" charset="0"/>
              </a:rPr>
              <a:t>mobilod</a:t>
            </a:r>
            <a:r>
              <a:rPr lang="hu-HU" sz="1600" u="sng" noProof="0" dirty="0" smtClean="0">
                <a:effectLst/>
                <a:latin typeface="Calibri" panose="020F0502020204030204" pitchFamily="34" charset="0"/>
                <a:ea typeface="Calibri" panose="020F0502020204030204" pitchFamily="34" charset="0"/>
                <a:cs typeface="Times New Roman" panose="02020603050405020304" pitchFamily="18" charset="0"/>
              </a:rPr>
              <a:t> társaságában eszel?</a:t>
            </a:r>
            <a:r>
              <a:rPr lang="en-GB" sz="1600" u="sng"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i="1" noProof="0" dirty="0" smtClean="0">
                <a:effectLst/>
                <a:latin typeface="Calibri" panose="020F0502020204030204" pitchFamily="34" charset="0"/>
                <a:ea typeface="Calibri" panose="020F0502020204030204" pitchFamily="34" charset="0"/>
                <a:cs typeface="Times New Roman" panose="02020603050405020304" pitchFamily="18" charset="0"/>
              </a:rPr>
              <a:t>Használjuk a kék és narancs kártyákat</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Evés közben kerüljük a TV-nézést,  </a:t>
            </a: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sms-ezést</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 és egyéb online tevékenységet! Jobban tudunk szervezetünk jelzéseire figyelni, ha nem zavar más. Jobban is ízlik az étel</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Hogyan figyeljünk szervezetünkre</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Az egészséges táplálkozás fontos része, hogy figyeljünk szervezetünk jelzéseire, az éhség és telítettség érzésére. Bízzunk szervezetünkben, ő tudja, mikor laktunk jól! Az szükséges étel mennyisége egyénenként változó. Annyit együnk, amennyi jólesik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1.	Étkezzünk rendszeresen! Így kordában tarthatjuk éhségérzetünket.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2.	Az éhségünk, illetve jóllakottságunk határozza meg, mennyit eszünk, ne az adag, vagy a tányérunk  mérete!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3.	Változatosan étkezzünk! Mindig együnk a kedvenceinkből is!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4.	Szánjunk időt az étel alapos megrágására, és élvezzük az ízeket! Tartsunk egy kis szünetet evés közben, hogy megállapíthassuk, jóllaktunk-e már. Ha igen, hagyjuk abba az evést!  De folytassuk, ha még éhesek vagyunk!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7675" indent="-447675">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5.	 Lehetőleg ne együnk Tv-nézés, internetezés, vagy bármilyen online tevékenység közben!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Jobban tudunk szervezetünk jelzéseire figyelni, ha evés közben nem zavar semmi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b="1" dirty="0" smtClean="0">
                <a:effectLst/>
                <a:latin typeface="Calibri" panose="020F0502020204030204" pitchFamily="34" charset="0"/>
                <a:ea typeface="Calibri" panose="020F0502020204030204" pitchFamily="34" charset="0"/>
                <a:cs typeface="Times New Roman" panose="02020603050405020304" pitchFamily="18" charset="0"/>
              </a:rPr>
              <a:t>Összefoglalás:</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mindez nem azt jelenti, hogy tilos a sült krumpli, a pizza, stb. Időnként élvezhetjük ízüket. E tanulmány lényege, hogy a mindennapi életünk egészséges legyen és abba belefér, hogy  élvezettel fogyasszuk az ételeket!  Kivételes alkalmakkor ehetünk kevésbé egészséges ételeket is. Istentől kaptuk az ízlelés és az ízek élvezetének képességét. Ám a testünket is tőle kaptuk, amire vigyáznunk kell. Értelmet is adott nekünk, hogy bölcsen tudjunk választani. Helyes döntéseinkkel is megdicsőítjük Istent!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3</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409909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600" b="1" u="sng" noProof="0" dirty="0" smtClean="0">
                <a:effectLst/>
                <a:latin typeface="Calibri" panose="020F0502020204030204" pitchFamily="34" charset="0"/>
                <a:ea typeface="Calibri" panose="020F0502020204030204" pitchFamily="34" charset="0"/>
                <a:cs typeface="Times New Roman" panose="02020603050405020304" pitchFamily="18" charset="0"/>
              </a:rPr>
              <a:t>Naplóbejegyzés</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Lehetőségek</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tinik választhatnak egyet az alábbi lehetőségek közül, vagy kitalálhatnak maguknak egyet ők is</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Minden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újabb fogadalmuknál bátorítsuk őket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Ha nem sikerül betartaniuk, akkor is bíztassuk őket tovább! Miben jártak sikerrel? Időzzünk el rajta, ezzel még jobban buzdítjuk őket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Kérdezzük meg, mire van szükségük a feladat teljesítéséhez</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Egy </a:t>
            </a: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sms-re</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 valakitől</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Be akarják avatni szüleiket is? Valamilyen receptre van esetleg szükségük? </a:t>
            </a: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Stb</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Válasszanak a lányok, hogy mit szeretnének a következő hetekben </a:t>
            </a: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megvalósítani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Legalább naponta egyszer a családdal közösen étkezni.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Nem a TV előtt, vagy egyéb elektromos szerkezet közelében enni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Rendszeresen fogok táplálkozni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Egészséges nassolnivalót szeretnék fogyasztani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Naponta legalább kettő gyümölcsöt megeszem</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Legalább hatszor reggelizek hetente</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Legalább két kanálnyi zöldséget megeszem naponta</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smtClean="0">
                <a:effectLst/>
                <a:latin typeface="Calibri" panose="020F0502020204030204" pitchFamily="34" charset="0"/>
                <a:ea typeface="Calibri" panose="020F0502020204030204" pitchFamily="34" charset="0"/>
                <a:cs typeface="Times New Roman" panose="02020603050405020304" pitchFamily="18" charset="0"/>
              </a:rPr>
              <a:t>Hetente legalább hatszor egészséges ételt eszem</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600" noProof="0" dirty="0" err="1" smtClean="0">
                <a:effectLst/>
                <a:latin typeface="Calibri" panose="020F0502020204030204" pitchFamily="34" charset="0"/>
                <a:ea typeface="Calibri" panose="020F0502020204030204" pitchFamily="34" charset="0"/>
                <a:cs typeface="Times New Roman" panose="02020603050405020304" pitchFamily="18" charset="0"/>
              </a:rPr>
              <a:t>Stb</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4</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23431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Étel-ima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különböző gyümölcsök és zöldségek kóstolása közben a lányok adjanak hálát Istennek értük! </a:t>
            </a:r>
          </a:p>
          <a:p>
            <a:r>
              <a:rPr lang="hu-HU" sz="1200" kern="1200" dirty="0" smtClean="0">
                <a:solidFill>
                  <a:schemeClr val="tx1"/>
                </a:solidFill>
                <a:effectLst/>
                <a:latin typeface="+mn-lt"/>
                <a:ea typeface="+mn-ea"/>
                <a:cs typeface="+mn-cs"/>
              </a:rPr>
              <a:t>Uram, köszönöm a gyümölcsöket, zöldségeket és a hüvelyeseket, mert táplálnak engem! Táplálj, kérlek írott igéddel is, hogy növekedhessek a Biblia tanulmányozása által!  </a:t>
            </a:r>
          </a:p>
          <a:p>
            <a:r>
              <a:rPr lang="hu-HU" sz="1200" kern="1200" dirty="0" smtClean="0">
                <a:solidFill>
                  <a:schemeClr val="tx1"/>
                </a:solidFill>
                <a:effectLst/>
                <a:latin typeface="+mn-lt"/>
                <a:ea typeface="+mn-ea"/>
                <a:cs typeface="+mn-cs"/>
              </a:rPr>
              <a:t>Köszönöm az almát! Finom édes, friss és energiával tölt fel. Add, hogy én is édes és tápláló lehessek környezetem számára. </a:t>
            </a:r>
          </a:p>
          <a:p>
            <a:r>
              <a:rPr lang="hu-HU" sz="1200" kern="1200" dirty="0" smtClean="0">
                <a:solidFill>
                  <a:schemeClr val="tx1"/>
                </a:solidFill>
                <a:effectLst/>
                <a:latin typeface="+mn-lt"/>
                <a:ea typeface="+mn-ea"/>
                <a:cs typeface="+mn-cs"/>
              </a:rPr>
              <a:t>Köszönöm az ananászt! Sárga, finom édes. A nyári napsütésre és a tengerpartra emlékeztet. Add, hogy én is napsütést vihessek családom és barátaim életébe! </a:t>
            </a:r>
          </a:p>
          <a:p>
            <a:r>
              <a:rPr lang="hu-HU" sz="1200" kern="1200" dirty="0" smtClean="0">
                <a:solidFill>
                  <a:schemeClr val="tx1"/>
                </a:solidFill>
                <a:effectLst/>
                <a:latin typeface="+mn-lt"/>
                <a:ea typeface="+mn-ea"/>
                <a:cs typeface="+mn-cs"/>
              </a:rPr>
              <a:t>Köszönöm a paradicsomot! Piros, lédús, édes. Hadd legyek olyan, mint a leve, hadd ízesítsem </a:t>
            </a:r>
            <a:r>
              <a:rPr lang="hu-HU" sz="1200" kern="1200" dirty="0" smtClean="0">
                <a:solidFill>
                  <a:schemeClr val="tx1"/>
                </a:solidFill>
                <a:effectLst/>
                <a:latin typeface="+mn-lt"/>
                <a:ea typeface="+mn-ea"/>
                <a:cs typeface="+mn-cs"/>
              </a:rPr>
              <a:t>környezetem életét.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Köszönöm a mandarint! Apró, vidám narancsszínű és hámozás közben nagyon kellemes az illata. Nekem is szükségem van némi hámozásra. Szeretném megengedni Neked, hogy megszabadíts rossz szokásaimtól. Csak úgy férhetsz hozzá szívemhez. Érintsd meg a szívem, Uram, hogy Neked tetsző illat lehessek!</a:t>
            </a:r>
          </a:p>
          <a:p>
            <a:r>
              <a:rPr lang="hu-HU" sz="1200" kern="1200" dirty="0" smtClean="0">
                <a:solidFill>
                  <a:schemeClr val="tx1"/>
                </a:solidFill>
                <a:effectLst/>
                <a:latin typeface="+mn-lt"/>
                <a:ea typeface="+mn-ea"/>
                <a:cs typeface="+mn-cs"/>
              </a:rPr>
              <a:t>Jézus nevében. Ámen. </a:t>
            </a:r>
          </a:p>
          <a:p>
            <a:r>
              <a:rPr lang="hu-HU" sz="1200" kern="1200" dirty="0" smtClean="0">
                <a:solidFill>
                  <a:schemeClr val="tx1"/>
                </a:solidFill>
                <a:effectLst/>
                <a:latin typeface="+mn-lt"/>
                <a:ea typeface="+mn-ea"/>
                <a:cs typeface="+mn-cs"/>
              </a:rPr>
              <a:t>(Kitalálhatunk még többet is, más zöldségekhez és gyümölcsökhöz).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Ajándékkátya:</a:t>
            </a:r>
            <a:r>
              <a:rPr lang="hu-HU" sz="1200" kern="1200" dirty="0" smtClean="0">
                <a:solidFill>
                  <a:schemeClr val="tx1"/>
                </a:solidFill>
                <a:effectLst/>
                <a:latin typeface="+mn-lt"/>
                <a:ea typeface="+mn-ea"/>
                <a:cs typeface="+mn-cs"/>
              </a:rPr>
              <a:t> Lást a segédanyagoknál!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5</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39333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1/9/2018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1/9/2018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4. </a:t>
            </a:r>
            <a:r>
              <a:rPr lang="hu-HU" dirty="0" smtClean="0"/>
              <a:t>Cukor, fűszerek és egyéb finomságok</a:t>
            </a:r>
            <a:endParaRPr lang="en-GB" dirty="0"/>
          </a:p>
        </p:txBody>
      </p:sp>
      <p:sp>
        <p:nvSpPr>
          <p:cNvPr id="3" name="Subtitle 2"/>
          <p:cNvSpPr>
            <a:spLocks noGrp="1"/>
          </p:cNvSpPr>
          <p:nvPr>
            <p:ph type="subTitle" idx="1"/>
          </p:nvPr>
        </p:nvSpPr>
        <p:spPr/>
        <p:txBody>
          <a:bodyPr/>
          <a:lstStyle/>
          <a:p>
            <a:r>
              <a:rPr lang="hu-HU" dirty="0" smtClean="0"/>
              <a:t>Egészséges életmód</a:t>
            </a:r>
            <a:endParaRPr lang="en-GB" dirty="0"/>
          </a:p>
        </p:txBody>
      </p:sp>
      <p:pic>
        <p:nvPicPr>
          <p:cNvPr id="4" name="Picture 3"/>
          <p:cNvPicPr>
            <a:picLocks noChangeAspect="1"/>
          </p:cNvPicPr>
          <p:nvPr/>
        </p:nvPicPr>
        <p:blipFill>
          <a:blip r:embed="rId3"/>
          <a:stretch>
            <a:fillRect/>
          </a:stretch>
        </p:blipFill>
        <p:spPr>
          <a:xfrm>
            <a:off x="10084488" y="5005137"/>
            <a:ext cx="1223090" cy="1680736"/>
          </a:xfrm>
          <a:prstGeom prst="rect">
            <a:avLst/>
          </a:prstGeom>
        </p:spPr>
      </p:pic>
    </p:spTree>
    <p:extLst>
      <p:ext uri="{BB962C8B-B14F-4D97-AF65-F5344CB8AC3E}">
        <p14:creationId xmlns:p14="http://schemas.microsoft.com/office/powerpoint/2010/main" val="115365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Cukor, fűszerek és egyéb finomságok</a:t>
            </a:r>
            <a:endParaRPr lang="en-GB" dirty="0"/>
          </a:p>
        </p:txBody>
      </p:sp>
      <p:sp>
        <p:nvSpPr>
          <p:cNvPr id="4" name="Text Placeholder 3"/>
          <p:cNvSpPr>
            <a:spLocks noGrp="1"/>
          </p:cNvSpPr>
          <p:nvPr>
            <p:ph type="body" sz="half" idx="2"/>
          </p:nvPr>
        </p:nvSpPr>
        <p:spPr/>
        <p:txBody>
          <a:bodyPr>
            <a:normAutofit/>
          </a:bodyPr>
          <a:lstStyle/>
          <a:p>
            <a:r>
              <a:rPr lang="hu-HU" sz="3600" b="1" dirty="0" smtClean="0"/>
              <a:t>Bemelegítés</a:t>
            </a:r>
            <a:endParaRPr lang="en-GB" sz="3600" b="1" dirty="0"/>
          </a:p>
        </p:txBody>
      </p:sp>
      <p:pic>
        <p:nvPicPr>
          <p:cNvPr id="1026" name="Picture 2" descr="Image result for choic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4469" y="446088"/>
            <a:ext cx="5414962" cy="541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4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Cukor, fűszerek és egyéb finomságok</a:t>
            </a:r>
            <a:endParaRPr lang="en-GB" dirty="0"/>
          </a:p>
        </p:txBody>
      </p:sp>
      <p:sp>
        <p:nvSpPr>
          <p:cNvPr id="4" name="Text Placeholder 3"/>
          <p:cNvSpPr>
            <a:spLocks noGrp="1"/>
          </p:cNvSpPr>
          <p:nvPr>
            <p:ph type="body" sz="half" idx="2"/>
          </p:nvPr>
        </p:nvSpPr>
        <p:spPr/>
        <p:txBody>
          <a:bodyPr>
            <a:normAutofit/>
          </a:bodyPr>
          <a:lstStyle/>
          <a:p>
            <a:r>
              <a:rPr lang="en-GB" sz="3600" b="1" dirty="0"/>
              <a:t>Slow Food </a:t>
            </a:r>
          </a:p>
        </p:txBody>
      </p:sp>
      <p:pic>
        <p:nvPicPr>
          <p:cNvPr id="6" name="Content Placeholder 5"/>
          <p:cNvPicPr>
            <a:picLocks noGrp="1" noChangeAspect="1"/>
          </p:cNvPicPr>
          <p:nvPr>
            <p:ph idx="1"/>
          </p:nvPr>
        </p:nvPicPr>
        <p:blipFill>
          <a:blip r:embed="rId3"/>
          <a:stretch>
            <a:fillRect/>
          </a:stretch>
        </p:blipFill>
        <p:spPr>
          <a:xfrm>
            <a:off x="5055870" y="1242473"/>
            <a:ext cx="5852160" cy="3822192"/>
          </a:xfrm>
        </p:spPr>
      </p:pic>
    </p:spTree>
    <p:extLst>
      <p:ext uri="{BB962C8B-B14F-4D97-AF65-F5344CB8AC3E}">
        <p14:creationId xmlns:p14="http://schemas.microsoft.com/office/powerpoint/2010/main" val="335204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Cukor, fűszerek és egyéb finomságok</a:t>
            </a:r>
            <a:endParaRPr lang="en-GB" dirty="0"/>
          </a:p>
        </p:txBody>
      </p:sp>
      <p:sp>
        <p:nvSpPr>
          <p:cNvPr id="4" name="Text Placeholder 3"/>
          <p:cNvSpPr>
            <a:spLocks noGrp="1"/>
          </p:cNvSpPr>
          <p:nvPr>
            <p:ph type="body" sz="half" idx="2"/>
          </p:nvPr>
        </p:nvSpPr>
        <p:spPr>
          <a:xfrm>
            <a:off x="675861" y="2260738"/>
            <a:ext cx="3944823" cy="3600311"/>
          </a:xfrm>
        </p:spPr>
        <p:txBody>
          <a:bodyPr>
            <a:normAutofit/>
          </a:bodyPr>
          <a:lstStyle/>
          <a:p>
            <a:r>
              <a:rPr lang="hu-HU" sz="3600" b="1" dirty="0" smtClean="0"/>
              <a:t>Naplóbejegyzés</a:t>
            </a:r>
            <a:r>
              <a:rPr lang="en-GB" sz="3600" b="1" dirty="0" smtClean="0"/>
              <a:t> </a:t>
            </a:r>
            <a:endParaRPr lang="en-GB" sz="3600" b="1" dirty="0"/>
          </a:p>
        </p:txBody>
      </p:sp>
      <p:pic>
        <p:nvPicPr>
          <p:cNvPr id="5" name="Content Placeholder 4"/>
          <p:cNvPicPr>
            <a:picLocks noGrp="1" noChangeAspect="1"/>
          </p:cNvPicPr>
          <p:nvPr>
            <p:ph idx="1"/>
          </p:nvPr>
        </p:nvPicPr>
        <p:blipFill rotWithShape="1">
          <a:blip r:embed="rId3"/>
          <a:srcRect l="7281" t="966" r="7281" b="966"/>
          <a:stretch/>
        </p:blipFill>
        <p:spPr>
          <a:xfrm rot="5400000">
            <a:off x="5224385" y="1333718"/>
            <a:ext cx="3087069" cy="3585988"/>
          </a:xfrm>
        </p:spPr>
      </p:pic>
      <p:pic>
        <p:nvPicPr>
          <p:cNvPr id="6" name="Picture 5"/>
          <p:cNvPicPr>
            <a:picLocks noChangeAspect="1"/>
          </p:cNvPicPr>
          <p:nvPr/>
        </p:nvPicPr>
        <p:blipFill>
          <a:blip r:embed="rId4"/>
          <a:stretch>
            <a:fillRect/>
          </a:stretch>
        </p:blipFill>
        <p:spPr>
          <a:xfrm rot="5400000">
            <a:off x="7385594" y="2941421"/>
            <a:ext cx="3627401" cy="2720551"/>
          </a:xfrm>
          <a:prstGeom prst="rect">
            <a:avLst/>
          </a:prstGeom>
        </p:spPr>
      </p:pic>
    </p:spTree>
    <p:extLst>
      <p:ext uri="{BB962C8B-B14F-4D97-AF65-F5344CB8AC3E}">
        <p14:creationId xmlns:p14="http://schemas.microsoft.com/office/powerpoint/2010/main" val="228729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Cukor, fűszerek és egyéb finomságok </a:t>
            </a:r>
            <a:endParaRPr lang="en-GB" dirty="0"/>
          </a:p>
        </p:txBody>
      </p:sp>
      <p:sp>
        <p:nvSpPr>
          <p:cNvPr id="4" name="Text Placeholder 3"/>
          <p:cNvSpPr>
            <a:spLocks noGrp="1"/>
          </p:cNvSpPr>
          <p:nvPr>
            <p:ph type="body" sz="half" idx="2"/>
          </p:nvPr>
        </p:nvSpPr>
        <p:spPr/>
        <p:txBody>
          <a:bodyPr>
            <a:normAutofit/>
          </a:bodyPr>
          <a:lstStyle/>
          <a:p>
            <a:r>
              <a:rPr lang="hu-HU" sz="3600" b="1" dirty="0" smtClean="0"/>
              <a:t>Imádság</a:t>
            </a:r>
            <a:endParaRPr lang="en-GB" sz="3600" b="1" dirty="0"/>
          </a:p>
        </p:txBody>
      </p:sp>
      <p:pic>
        <p:nvPicPr>
          <p:cNvPr id="3074" name="Picture 2" descr="Image result for healthy foo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3513" y="1567656"/>
            <a:ext cx="5476875"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85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184</TotalTime>
  <Words>273</Words>
  <Application>Microsoft Office PowerPoint</Application>
  <PresentationFormat>Szélesvásznú</PresentationFormat>
  <Paragraphs>180</Paragraphs>
  <Slides>5</Slides>
  <Notes>5</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vt:i4>
      </vt:variant>
    </vt:vector>
  </HeadingPairs>
  <TitlesOfParts>
    <vt:vector size="10" baseType="lpstr">
      <vt:lpstr>Calibri</vt:lpstr>
      <vt:lpstr>Century Gothic</vt:lpstr>
      <vt:lpstr>Times New Roman</vt:lpstr>
      <vt:lpstr>Wingdings 2</vt:lpstr>
      <vt:lpstr>Quotable</vt:lpstr>
      <vt:lpstr>4. Cukor, fűszerek és egyéb finomságok</vt:lpstr>
      <vt:lpstr>Cukor, fűszerek és egyéb finomságok</vt:lpstr>
      <vt:lpstr>Cukor, fűszerek és egyéb finomságok</vt:lpstr>
      <vt:lpstr>Cukor, fűszerek és egyéb finomságok</vt:lpstr>
      <vt:lpstr>Cukor, fűszerek és egyéb finomságok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Sugar and Spice and all things nice</dc:title>
  <dc:creator>Clair Sanches-Schutte</dc:creator>
  <cp:lastModifiedBy>Bea</cp:lastModifiedBy>
  <cp:revision>36</cp:revision>
  <cp:lastPrinted>2017-05-09T11:11:44Z</cp:lastPrinted>
  <dcterms:created xsi:type="dcterms:W3CDTF">2017-01-16T12:06:56Z</dcterms:created>
  <dcterms:modified xsi:type="dcterms:W3CDTF">2018-01-09T17:36:38Z</dcterms:modified>
</cp:coreProperties>
</file>